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8AC85-EDB6-4564-A4DD-7CF8505CA49F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471C0-5B94-4E8B-92EE-3EFC0553BA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71C0-5B94-4E8B-92EE-3EFC0553BA6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2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7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3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4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5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0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4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6592-BFC3-4C25-9D84-AF687B3CB432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0A48-7744-4BFA-8015-67B51BB2E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7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32720" y="1206508"/>
            <a:ext cx="11396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Тема проекта: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Эффективные механизмы сетевого взаимодействия для реализации общеобразовательных программ углубленного уровня в сетевой форме под задачи </a:t>
            </a:r>
            <a:r>
              <a:rPr lang="ru-RU" sz="2400" dirty="0" err="1" smtClean="0"/>
              <a:t>предпрофильного</a:t>
            </a:r>
            <a:r>
              <a:rPr lang="ru-RU" sz="2400" dirty="0" smtClean="0"/>
              <a:t> и профильного образования (на материале программы «Труд (технология)»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396" y="3293628"/>
            <a:ext cx="938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Образовательная организация: Муниципальное бюджетное учреждение дополнительного образования «Кировский центр информационных технологий»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1396" y="4323343"/>
            <a:ext cx="1016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Муниципальный район: Кировский район Ленинградской области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1396" y="5076059"/>
            <a:ext cx="909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ФИО выступающих: Вахренева Наталия Николаевна, Камалова Татьяна Геннадьевна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1396" y="5882742"/>
            <a:ext cx="909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Этап инновационной деятельности: январь 2025год – декабрь 2027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3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38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Способы апробации (первичной апробации):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Проведение административных совещаний по вопросам организации образовательного процесса, по вопросам материально-технического оснащения, учет пожеланий сетевых партнеров.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Сетевая реализация вариативных модулей программы «</a:t>
            </a:r>
            <a:r>
              <a:rPr lang="ru-RU" dirty="0" smtClean="0"/>
              <a:t>Труд (технология)»    </a:t>
            </a:r>
            <a:r>
              <a:rPr lang="ru-RU" dirty="0" smtClean="0"/>
              <a:t>в соответствии с выбором обучающихся.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Проведение методических совещаний по вопросу коррекции рабочих программ.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Проведение мониторингов.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Публикация материалов.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Создание сайта проекта.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87" y="837987"/>
            <a:ext cx="1144928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971" y="1825625"/>
            <a:ext cx="1142186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Внешние эффекты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Будет систематизирована </a:t>
            </a:r>
            <a:r>
              <a:rPr lang="ru-RU" dirty="0" err="1" smtClean="0"/>
              <a:t>профориентационная</a:t>
            </a:r>
            <a:r>
              <a:rPr lang="ru-RU" dirty="0" smtClean="0"/>
              <a:t> работа в районе.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Будет выстроен алгоритм и упорядочена работа для  получения школьниками первой рабочей профессии.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Обеспечиваются возможности выявления активных и заинтересованных школьников с целью подготовки к чемпионатам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>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Появится положительная  динамика участия в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конкурсах.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Увеличится число мероприятий общения с родителями по вопросам профориентации.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Укрепятся партнерские отношения образовательных организаций, организаций СПО и других, пришедших в проект.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369" y="753091"/>
            <a:ext cx="11449280" cy="9876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0548" y="702606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/контроля достоверности результатов – на слайде нужно обозначить, что будет у Вас учитываться в качестве подтверждения достоверности по1 </a:t>
            </a:r>
            <a:r>
              <a:rPr lang="ru-RU" dirty="0" err="1" smtClean="0"/>
              <a:t>этапу:мониторинг</a:t>
            </a:r>
            <a:r>
              <a:rPr lang="ru-RU" dirty="0" smtClean="0"/>
              <a:t>/анализы, самоанализы, </a:t>
            </a:r>
            <a:r>
              <a:rPr lang="ru-RU" dirty="0" err="1" smtClean="0"/>
              <a:t>внутришкольный</a:t>
            </a:r>
            <a:r>
              <a:rPr lang="ru-RU" dirty="0" smtClean="0"/>
              <a:t> контроль, оценка, экспертиза материалов, достижений обучающихся, положительных отзывов, заявок на партнерство, оценка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> педагогов, учебно-методического обеспечения. </a:t>
            </a:r>
          </a:p>
          <a:p>
            <a:r>
              <a:rPr lang="ru-RU" dirty="0" smtClean="0"/>
              <a:t>Что выявляем - динамику изменений образовательных результатов,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, степень разработанности учебно-методических материалов, статистику включенности в различные мероприятия разных участников образовательного процесса, влияние проекта на жизнь семьи, серия </a:t>
            </a:r>
            <a:r>
              <a:rPr lang="ru-RU" dirty="0" err="1" smtClean="0"/>
              <a:t>видеоинтервью</a:t>
            </a:r>
            <a:r>
              <a:rPr lang="ru-RU" dirty="0" smtClean="0"/>
              <a:t>, программы ит.п.). </a:t>
            </a:r>
          </a:p>
          <a:p>
            <a:r>
              <a:rPr lang="ru-RU" dirty="0" smtClean="0"/>
              <a:t>При этом показатели у каждого свои – учитываете  количество новых освоенных навыков, удовлетворенность родителей, количество методических консультаций, </a:t>
            </a:r>
            <a:r>
              <a:rPr lang="ru-RU" dirty="0" err="1" smtClean="0"/>
              <a:t>вебинаров</a:t>
            </a:r>
            <a:r>
              <a:rPr lang="ru-RU" dirty="0" smtClean="0"/>
              <a:t> с партнерами, стажировок, степень разработанности материалов, кол-во методических материалов, участие всех в разных мероприятиях, опубликованные разработки, материалы совещаний и.д.</a:t>
            </a:r>
          </a:p>
        </p:txBody>
      </p:sp>
    </p:spTree>
    <p:extLst>
      <p:ext uri="{BB962C8B-B14F-4D97-AF65-F5344CB8AC3E}">
        <p14:creationId xmlns:p14="http://schemas.microsoft.com/office/powerpoint/2010/main" val="1542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369" y="837987"/>
            <a:ext cx="11449280" cy="987638"/>
          </a:xfrm>
          <a:prstGeom prst="rect">
            <a:avLst/>
          </a:prstGeom>
        </p:spPr>
      </p:pic>
      <p:pic>
        <p:nvPicPr>
          <p:cNvPr id="2050" name="Picture 2" descr="Более 144 400 работ на тему «анкета иллюстрации»: стоковые фото, картинки и  изображения royalty-free - iStock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05848"/>
            <a:ext cx="2160000" cy="144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2052" name="Picture 4" descr="Анализ данных векторные иллюстрации концепции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3087" y="3084170"/>
            <a:ext cx="2160000" cy="1440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060" name="AutoShape 12" descr="встреча по бизнес-стратегии,за столом собирается разнообразная команда  профессионалов | фотография JPG Бесплатная загрузка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встреча по бизнес-стратегии,за столом собирается разнообразная команда  профессионалов | фотография JPG Бесплатная загрузка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встреча по бизнес-стратегии,за столом собирается разнообразная команда  профессионалов | фотография JPG Бесплатная загрузка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встреча по бизнес-стратегии,за столом собирается разнообразная команда  профессионалов | фотография JPG Бесплатная загрузка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4287" y="1880035"/>
            <a:ext cx="1712969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fontAlgn="base">
              <a:lnSpc>
                <a:spcPts val="1700"/>
              </a:lnSpc>
              <a:spcBef>
                <a:spcPts val="0"/>
              </a:spcBef>
              <a:buNone/>
            </a:pPr>
            <a:r>
              <a:rPr lang="ru-RU" b="1" dirty="0" smtClean="0"/>
              <a:t>Опросы и </a:t>
            </a:r>
          </a:p>
          <a:p>
            <a:pPr marL="355600" lvl="0" indent="-355600" fontAlgn="base">
              <a:lnSpc>
                <a:spcPts val="1700"/>
              </a:lnSpc>
              <a:spcBef>
                <a:spcPts val="0"/>
              </a:spcBef>
              <a:buNone/>
            </a:pPr>
            <a:r>
              <a:rPr lang="ru-RU" b="1" dirty="0" smtClean="0"/>
              <a:t>анкетирование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95690" y="2658409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Анализ данных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21182" y="3859086"/>
            <a:ext cx="2631105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/>
              <a:t>Отчеты по выполнению </a:t>
            </a:r>
          </a:p>
          <a:p>
            <a:pPr>
              <a:lnSpc>
                <a:spcPts val="1700"/>
              </a:lnSpc>
            </a:pPr>
            <a:r>
              <a:rPr lang="ru-RU" b="1" dirty="0" smtClean="0"/>
              <a:t>плана проекта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45438" y="3386375"/>
            <a:ext cx="214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Экспертный анализ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02066" y="4584861"/>
            <a:ext cx="168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Оценка рисков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84177" y="5277320"/>
            <a:ext cx="767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Аудит</a:t>
            </a:r>
            <a:endParaRPr lang="ru-RU" dirty="0"/>
          </a:p>
        </p:txBody>
      </p:sp>
      <p:sp>
        <p:nvSpPr>
          <p:cNvPr id="2070" name="AutoShape 22" descr="встреча по бизнес-стратегии,за столом собирается разнообразная команда  профессионалов | фотография JPG Бесплатная загрузка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Безымянный5.png"/>
          <p:cNvPicPr>
            <a:picLocks noChangeAspect="1"/>
          </p:cNvPicPr>
          <p:nvPr/>
        </p:nvPicPr>
        <p:blipFill>
          <a:blip r:embed="rId6" cstate="print"/>
          <a:srcRect r="54854" b="59669"/>
          <a:stretch>
            <a:fillRect/>
          </a:stretch>
        </p:blipFill>
        <p:spPr>
          <a:xfrm>
            <a:off x="3981103" y="3767063"/>
            <a:ext cx="2149214" cy="1440000"/>
          </a:xfrm>
          <a:prstGeom prst="rect">
            <a:avLst/>
          </a:prstGeom>
        </p:spPr>
      </p:pic>
      <p:pic>
        <p:nvPicPr>
          <p:cNvPr id="26" name="Рисунок 25" descr="Безымянный4.png"/>
          <p:cNvPicPr>
            <a:picLocks noChangeAspect="1"/>
          </p:cNvPicPr>
          <p:nvPr/>
        </p:nvPicPr>
        <p:blipFill>
          <a:blip r:embed="rId7" cstate="print"/>
          <a:srcRect l="65" t="104" r="55553" b="60756"/>
          <a:stretch>
            <a:fillRect/>
          </a:stretch>
        </p:blipFill>
        <p:spPr>
          <a:xfrm>
            <a:off x="5965794" y="4412202"/>
            <a:ext cx="2177144" cy="144000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28" name="Рисунок 27" descr="Безымянный6.png"/>
          <p:cNvPicPr>
            <a:picLocks noChangeAspect="1"/>
          </p:cNvPicPr>
          <p:nvPr/>
        </p:nvPicPr>
        <p:blipFill>
          <a:blip r:embed="rId8" cstate="print"/>
          <a:srcRect t="1036" r="56019" b="60135"/>
          <a:stretch>
            <a:fillRect/>
          </a:stretch>
        </p:blipFill>
        <p:spPr>
          <a:xfrm>
            <a:off x="8011565" y="4989250"/>
            <a:ext cx="2174745" cy="1440000"/>
          </a:xfrm>
          <a:prstGeom prst="rect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2068" name="Picture 20" descr="Значок Команды Экспертов Специалист Эффективный — стоковая векторная  графика и другие изображения на тему Векторная графика - iStock"/>
          <p:cNvPicPr>
            <a:picLocks noChangeAspect="1" noChangeArrowheads="1"/>
          </p:cNvPicPr>
          <p:nvPr/>
        </p:nvPicPr>
        <p:blipFill>
          <a:blip r:embed="rId9" cstate="print"/>
          <a:srcRect l="17382" t="21433" r="19403" b="46010"/>
          <a:stretch>
            <a:fillRect/>
          </a:stretch>
        </p:blipFill>
        <p:spPr bwMode="auto">
          <a:xfrm>
            <a:off x="10014012" y="5708342"/>
            <a:ext cx="2177988" cy="114965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2073" name="Picture 25" descr="Циклические, радиальные стрелки для разрыва, расширения, темы выравнивания  Растворить, расширить иллюстрация указателя луча Расши Иллюстрация вектора  - иллюстрации насчитывающей кругово, процедура: 159564439"/>
          <p:cNvPicPr>
            <a:picLocks noChangeAspect="1" noChangeArrowheads="1"/>
          </p:cNvPicPr>
          <p:nvPr/>
        </p:nvPicPr>
        <p:blipFill>
          <a:blip r:embed="rId10" cstate="print"/>
          <a:srcRect t="16272" r="3420" b="22866"/>
          <a:stretch>
            <a:fillRect/>
          </a:stretch>
        </p:blipFill>
        <p:spPr bwMode="auto">
          <a:xfrm>
            <a:off x="7136143" y="1908697"/>
            <a:ext cx="3937270" cy="1322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1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" y="1534679"/>
            <a:ext cx="11921837" cy="52401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Спасибо!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Кировский Центр информационных технологий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Директор Вахренева Наталия Николаевна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тел. +7904-616-23-07, 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эл.почта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: k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rovsk_cit@mail.ru 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сайт: https://cit.k-edu.ru/</a:t>
            </a:r>
          </a:p>
          <a:p>
            <a:pPr marL="0" indent="0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88" y="1626428"/>
            <a:ext cx="12031356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Проект направлен на разрешение противоречий между современными требованиями к качеству преподавания предмета «Труд (технология)» и ограниченными ресурсами отдельных школ за счет создания эффективной модели сетевого взаимодействия </a:t>
            </a:r>
            <a:r>
              <a:rPr lang="ru-RU" sz="2400" dirty="0" err="1" smtClean="0"/>
              <a:t>обещеобразовательных</a:t>
            </a:r>
            <a:r>
              <a:rPr lang="ru-RU" sz="2400" dirty="0" smtClean="0"/>
              <a:t> организаций и ресурсного центра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/>
              <a:t>Проект обладает высокой практической </a:t>
            </a:r>
            <a:r>
              <a:rPr lang="ru-RU" sz="2400" i="1" dirty="0" smtClean="0"/>
              <a:t>значимостью.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3090"/>
            <a:ext cx="11449280" cy="9876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032" y="6858000"/>
            <a:ext cx="11935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Позволит повысить качество образовательного процесса за счет увеличения числа вариативных модулей.</a:t>
            </a:r>
          </a:p>
          <a:p>
            <a:r>
              <a:rPr lang="ru-RU" dirty="0" smtClean="0"/>
              <a:t>Позволит оптимизировать использование ресурсов (материально- технических, кадровых, финансовых). </a:t>
            </a:r>
          </a:p>
          <a:p>
            <a:r>
              <a:rPr lang="ru-RU" dirty="0" smtClean="0"/>
              <a:t>Обеспечит профессиональный рост педагогов. </a:t>
            </a:r>
          </a:p>
          <a:p>
            <a:r>
              <a:rPr lang="ru-RU" dirty="0" smtClean="0"/>
              <a:t>За счет внедрения инноваций обеспечит соответствие современному уровню развития </a:t>
            </a:r>
            <a:r>
              <a:rPr lang="ru-RU" dirty="0" err="1" smtClean="0"/>
              <a:t>нх</a:t>
            </a:r>
            <a:r>
              <a:rPr lang="ru-RU" dirty="0" smtClean="0"/>
              <a:t> , </a:t>
            </a:r>
          </a:p>
          <a:p>
            <a:r>
              <a:rPr lang="ru-RU" dirty="0" smtClean="0"/>
              <a:t>Повысит мотивацию и вовлеченность учащихся</a:t>
            </a:r>
          </a:p>
          <a:p>
            <a:r>
              <a:rPr lang="ru-RU" dirty="0" smtClean="0"/>
              <a:t>Преимущества сетевого подхода:</a:t>
            </a:r>
          </a:p>
          <a:p>
            <a:r>
              <a:rPr lang="ru-RU" dirty="0" smtClean="0"/>
              <a:t>o	Доступность: Учащиеся из разных регионов могут получить качественное образование без необходимости переезда.</a:t>
            </a:r>
          </a:p>
          <a:p>
            <a:r>
              <a:rPr lang="ru-RU" dirty="0" smtClean="0"/>
              <a:t>o	Гибкость: Возможность выбора индивидуальных траекторий обучения и времени занятий.</a:t>
            </a:r>
          </a:p>
          <a:p>
            <a:r>
              <a:rPr lang="ru-RU" dirty="0" smtClean="0"/>
              <a:t>o	Современные технологии: Использование передовых цифровых инструментов для повышения эффективности обучения.</a:t>
            </a:r>
          </a:p>
          <a:p>
            <a:r>
              <a:rPr lang="ru-RU" dirty="0" smtClean="0"/>
              <a:t>o	Индивидуальный подход: </a:t>
            </a:r>
          </a:p>
          <a:p>
            <a:r>
              <a:rPr lang="ru-RU" dirty="0" smtClean="0"/>
              <a:t>Основная идея инновационного проекта, актуальность – в чем состоит:</a:t>
            </a:r>
          </a:p>
          <a:p>
            <a:r>
              <a:rPr lang="ru-RU" dirty="0" smtClean="0"/>
              <a:t>Во-первых, ссылаетесь на ключевые национальные инициативы/проекты,</a:t>
            </a:r>
          </a:p>
          <a:p>
            <a:r>
              <a:rPr lang="ru-RU" dirty="0" smtClean="0"/>
              <a:t> во-вторых рассказываете, Какие потребности педагогического сообщества, ученического, родительского Вы хотите решить, что волнует сегодня педагогическое сообщество. </a:t>
            </a:r>
          </a:p>
          <a:p>
            <a:r>
              <a:rPr lang="ru-RU" dirty="0" err="1" smtClean="0"/>
              <a:t>акие</a:t>
            </a:r>
            <a:r>
              <a:rPr lang="ru-RU" dirty="0" smtClean="0"/>
              <a:t> потребности будут в фокусе вашего внимания?</a:t>
            </a:r>
          </a:p>
          <a:p>
            <a:r>
              <a:rPr lang="ru-RU" dirty="0" smtClean="0"/>
              <a:t> Что и как Вы хотите сделать для удовлетворения потребностей сообществ/системы образования ЛО? кого </a:t>
            </a:r>
            <a:r>
              <a:rPr lang="ru-RU" dirty="0" err="1" smtClean="0"/>
              <a:t>ит.д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Чем Вы обеспечите участников образовательного процесса?</a:t>
            </a:r>
          </a:p>
          <a:p>
            <a:r>
              <a:rPr lang="ru-RU" dirty="0" smtClean="0"/>
              <a:t>Наличие </a:t>
            </a:r>
            <a:r>
              <a:rPr lang="ru-RU" dirty="0" err="1" smtClean="0"/>
              <a:t>сетевоговзаимодействия</a:t>
            </a:r>
            <a:r>
              <a:rPr lang="ru-RU" dirty="0" smtClean="0"/>
              <a:t> позволит педагогам сделать это, детям это, администрации это, родителям это и т.д. в зависимости от Вашего продукта/тов.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87" y="3527026"/>
            <a:ext cx="4319999" cy="3239999"/>
          </a:xfrm>
          <a:prstGeom prst="rect">
            <a:avLst/>
          </a:prstGeom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6293" y="3527026"/>
            <a:ext cx="3246765" cy="3239999"/>
          </a:xfrm>
          <a:prstGeom prst="rect">
            <a:avLst/>
          </a:prstGeom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86012" y="3506243"/>
            <a:ext cx="4242346" cy="327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5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680" y="7343197"/>
            <a:ext cx="10515600" cy="4351338"/>
          </a:xfrm>
        </p:spPr>
        <p:txBody>
          <a:bodyPr/>
          <a:lstStyle/>
          <a:p>
            <a:r>
              <a:rPr lang="ru-RU" b="1" dirty="0"/>
              <a:t>Новизна предлагаемого решения заявленной проблемы/инновационный потенциал заключается в авторском подходе ... Мы предлагаем создать/спроектировать/подобрать…. т.е. описываем Ваш авторский подход… </a:t>
            </a:r>
            <a:endParaRPr lang="ru-RU" dirty="0"/>
          </a:p>
          <a:p>
            <a:r>
              <a:rPr lang="ru-RU" b="1" dirty="0"/>
              <a:t>Вопрос: что изменится в привычном ходе образовательного процесса и чем это отличается от известных решений? На уровне Вашей ОО, на уровне региона, страны?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3090"/>
            <a:ext cx="11449280" cy="9876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1837" y="2062797"/>
            <a:ext cx="109574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Проект позволяет </a:t>
            </a:r>
            <a:r>
              <a:rPr lang="ru-RU" sz="2200" b="1" i="1" dirty="0" smtClean="0"/>
              <a:t>в кратчайшие сроки </a:t>
            </a:r>
            <a:r>
              <a:rPr lang="ru-RU" sz="2200" dirty="0" smtClean="0"/>
              <a:t>решить задачи по реализации программы «Труд (технология)», стоящие перед общеобразовательными учреждениями в условиях недостатка кадровых ресурсов и материально-технического обеспечения.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В проекте учитывается специфика образовательного пространства Кировского района, наличие образовательного учреждения СПО, потребности в кадрах </a:t>
            </a:r>
            <a:r>
              <a:rPr lang="ru-RU" sz="2200" dirty="0" smtClean="0"/>
              <a:t>местных предприятий.</a:t>
            </a:r>
            <a:endParaRPr lang="ru-RU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Использование потенциала наставнического движения в сотрудничестве с Кировским политехническим техникумом позволит «оживить» процесс обучения по предмету «</a:t>
            </a:r>
            <a:r>
              <a:rPr lang="ru-RU" sz="2200" dirty="0" smtClean="0"/>
              <a:t>Труд (технология)».</a:t>
            </a:r>
            <a:endParaRPr lang="ru-RU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Как  дополнительный  эффект от внедрения инновации будет систематизирована </a:t>
            </a:r>
            <a:r>
              <a:rPr lang="ru-RU" sz="2200" dirty="0" err="1" smtClean="0"/>
              <a:t>профориентационная</a:t>
            </a:r>
            <a:r>
              <a:rPr lang="ru-RU" sz="2200" dirty="0" smtClean="0"/>
              <a:t> работа и появится возможность получения школьниками первой рабочей профессии.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653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86" y="2016308"/>
            <a:ext cx="1195026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Новые нормы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регламенты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Новые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формы профессионального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развития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Новые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формы взаимодействия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сотрудничества</a:t>
            </a:r>
          </a:p>
          <a:p>
            <a:pPr lvl="0" algn="just"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данного проекта может способствовать появлению новых норм, институтов и форм взаимодействия в сфере образования, что позволит повысить эффективность реализации программы "Труд (технология)" и обеспечить более высокое качество обучения в общеобразовательных учреждениях.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46010">
            <a:off x="2131120" y="3464886"/>
            <a:ext cx="1968181" cy="14771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86" y="7045186"/>
            <a:ext cx="12080413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Степень новизны решения – </a:t>
            </a:r>
            <a:r>
              <a:rPr lang="ru-RU" dirty="0" err="1" smtClean="0"/>
              <a:t>промониторить</a:t>
            </a:r>
            <a:r>
              <a:rPr lang="ru-RU" dirty="0" smtClean="0"/>
              <a:t> в интернете, других источниках – где есть такие же темы, такие же решения, продукты – посмотреть – что нового вносится вами, например, ни у кого нет методических рекомендаций для адресной аудитории или ни у кого нет сетевого партнерства регионального уровня именного по данному направлению, или ни у кого нет </a:t>
            </a:r>
            <a:r>
              <a:rPr lang="ru-RU" dirty="0" err="1" smtClean="0"/>
              <a:t>тьютоского</a:t>
            </a:r>
            <a:r>
              <a:rPr lang="ru-RU" dirty="0" smtClean="0"/>
              <a:t> сопровождения, или никто не составляет новую </a:t>
            </a:r>
            <a:r>
              <a:rPr lang="ru-RU" dirty="0" err="1" smtClean="0"/>
              <a:t>профессиограмму</a:t>
            </a:r>
            <a:r>
              <a:rPr lang="ru-RU" dirty="0" smtClean="0"/>
              <a:t>/</a:t>
            </a:r>
            <a:r>
              <a:rPr lang="ru-RU" dirty="0" err="1" smtClean="0"/>
              <a:t>компетентностный</a:t>
            </a:r>
            <a:r>
              <a:rPr lang="ru-RU" dirty="0" smtClean="0"/>
              <a:t> профиль  в методических рекомендациях и проч. </a:t>
            </a:r>
          </a:p>
          <a:p>
            <a:r>
              <a:rPr lang="ru-RU" dirty="0" smtClean="0"/>
              <a:t>Можно сделать таблицу – в ней отмечать отличия вашей работы и др. ОО, которые тоже разрабатывают эти вопросы.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87" y="680354"/>
            <a:ext cx="11449280" cy="987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575">
            <a:off x="6521084" y="2252071"/>
            <a:ext cx="3197020" cy="2397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30730">
            <a:off x="8976372" y="2093003"/>
            <a:ext cx="2927169" cy="20451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08900">
            <a:off x="5570437" y="3116802"/>
            <a:ext cx="1266813" cy="17536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9436" y="3970078"/>
            <a:ext cx="4094349" cy="1580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47996">
            <a:off x="3785418" y="3533680"/>
            <a:ext cx="1982610" cy="14124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8362" y="3450954"/>
            <a:ext cx="2009331" cy="15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2699"/>
            <a:ext cx="11449280" cy="9876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" y="1730337"/>
            <a:ext cx="11970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Создание эффективных механизмов сетевого взаимодействия Кировского ЦИТ с общеобразовательными организациями для реализации общеобразовательных программ углубленного уровня в сетевой форме под задачи </a:t>
            </a:r>
            <a:r>
              <a:rPr lang="ru-RU" dirty="0" err="1" smtClean="0"/>
              <a:t>предпрофильного</a:t>
            </a:r>
            <a:r>
              <a:rPr lang="ru-RU" dirty="0" smtClean="0"/>
              <a:t> и профильного образования (на материале программы «Труд (технология)»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2653667"/>
            <a:ext cx="12077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 проекта.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446088" algn="l"/>
                <a:tab pos="1433513" algn="l"/>
              </a:tabLst>
            </a:pPr>
            <a:r>
              <a:rPr lang="ru-RU" dirty="0" smtClean="0"/>
              <a:t>	Разработка нормативной базы для организации сетевого взаимодействия.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446088" algn="l"/>
                <a:tab pos="1433513" algn="l"/>
              </a:tabLst>
            </a:pPr>
            <a:r>
              <a:rPr lang="ru-RU" dirty="0" smtClean="0"/>
              <a:t>	Разработка документов организации функционирования сети.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446088" algn="l"/>
                <a:tab pos="1433513" algn="l"/>
              </a:tabLst>
            </a:pPr>
            <a:r>
              <a:rPr lang="ru-RU" dirty="0" smtClean="0"/>
              <a:t>	Укрепление материально-технической базы «центра профориентации - ресурсного центра».</a:t>
            </a:r>
          </a:p>
          <a:p>
            <a:pPr marL="446088" indent="-446088" defTabSz="223838">
              <a:buFont typeface="Wingdings" panose="05000000000000000000" pitchFamily="2" charset="2"/>
              <a:buChar char="ü"/>
            </a:pPr>
            <a:r>
              <a:rPr lang="ru-RU" dirty="0" smtClean="0"/>
              <a:t>	Мониторинг потребностей по повышению квалификации педагогов, реализующих программу «Труд (технология)».</a:t>
            </a:r>
          </a:p>
          <a:p>
            <a:pPr marL="446088" indent="-446088" defTabSz="223838"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</a:t>
            </a:r>
            <a:r>
              <a:rPr lang="ru-RU" dirty="0"/>
              <a:t>методических материалов по теме функционирования сети. Создание методических рекомендаций и </a:t>
            </a:r>
            <a:r>
              <a:rPr lang="ru-RU" dirty="0" smtClean="0"/>
              <a:t>образовательных ресурсов, направленных </a:t>
            </a:r>
            <a:r>
              <a:rPr lang="ru-RU" dirty="0"/>
              <a:t>на поддержку программы «Труд (технология).</a:t>
            </a:r>
          </a:p>
          <a:p>
            <a:pPr marL="446088" indent="-446088"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 smtClean="0"/>
              <a:t>Разработка </a:t>
            </a:r>
            <a:r>
              <a:rPr lang="ru-RU" dirty="0"/>
              <a:t>средств мониторинга и оценки эффективности обучения по программе «Труд (технология)» в условиях сетевого взаимодействия общеобразовательных учреждения и ресурсного центра, что позволит своевременно вносить коррективы и обеспечивать устойчивое развитие образовательного процесса.</a:t>
            </a:r>
          </a:p>
          <a:p>
            <a:pPr marL="446088" indent="-446088"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 smtClean="0"/>
              <a:t>Апробация </a:t>
            </a:r>
            <a:r>
              <a:rPr lang="ru-RU" dirty="0"/>
              <a:t>разработанных материалов (</a:t>
            </a:r>
            <a:r>
              <a:rPr lang="ru-RU" dirty="0" smtClean="0"/>
              <a:t>программ и УМК к ним, </a:t>
            </a:r>
            <a:r>
              <a:rPr lang="ru-RU" dirty="0"/>
              <a:t>методических рекомендаций, средств мониторинга результатов) в процессе обучения школьников.</a:t>
            </a:r>
          </a:p>
          <a:p>
            <a:pPr marL="446088" indent="-446088"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ru-RU" dirty="0" smtClean="0"/>
              <a:t>Создание </a:t>
            </a:r>
            <a:r>
              <a:rPr lang="ru-RU" dirty="0"/>
              <a:t>информационного ресурса для размещения материалов проекта, включая методические рекомендации и результаты </a:t>
            </a:r>
            <a:r>
              <a:rPr lang="ru-RU" dirty="0" smtClean="0"/>
              <a:t>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151" y="732309"/>
            <a:ext cx="11449280" cy="98763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27522"/>
              </p:ext>
            </p:extLst>
          </p:nvPr>
        </p:nvGraphicFramePr>
        <p:xfrm>
          <a:off x="339852" y="5026756"/>
          <a:ext cx="116096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4846">
                  <a:extLst>
                    <a:ext uri="{9D8B030D-6E8A-4147-A177-3AD203B41FA5}">
                      <a16:colId xmlns:a16="http://schemas.microsoft.com/office/drawing/2014/main" val="2245071537"/>
                    </a:ext>
                  </a:extLst>
                </a:gridCol>
                <a:gridCol w="5804846">
                  <a:extLst>
                    <a:ext uri="{9D8B030D-6E8A-4147-A177-3AD203B41FA5}">
                      <a16:colId xmlns:a16="http://schemas.microsoft.com/office/drawing/2014/main" val="1060464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Привлечены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7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9228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40532"/>
              </p:ext>
            </p:extLst>
          </p:nvPr>
        </p:nvGraphicFramePr>
        <p:xfrm>
          <a:off x="0" y="1670177"/>
          <a:ext cx="12192000" cy="654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500">
                  <a:extLst>
                    <a:ext uri="{9D8B030D-6E8A-4147-A177-3AD203B41FA5}">
                      <a16:colId xmlns:a16="http://schemas.microsoft.com/office/drawing/2014/main" val="548019804"/>
                    </a:ext>
                  </a:extLst>
                </a:gridCol>
                <a:gridCol w="1884898">
                  <a:extLst>
                    <a:ext uri="{9D8B030D-6E8A-4147-A177-3AD203B41FA5}">
                      <a16:colId xmlns:a16="http://schemas.microsoft.com/office/drawing/2014/main" val="2266083532"/>
                    </a:ext>
                  </a:extLst>
                </a:gridCol>
                <a:gridCol w="8116602">
                  <a:extLst>
                    <a:ext uri="{9D8B030D-6E8A-4147-A177-3AD203B41FA5}">
                      <a16:colId xmlns:a16="http://schemas.microsoft.com/office/drawing/2014/main" val="4051825860"/>
                    </a:ext>
                  </a:extLst>
                </a:gridCol>
              </a:tblGrid>
              <a:tr h="38618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Продукт ИД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4581"/>
                  </a:ext>
                </a:extLst>
              </a:tr>
              <a:tr h="6758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 2025-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август 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Нормативные документы, регулирующие деятельность сети. (Положения, договоры,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распоряжения и т.д.)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65393"/>
                  </a:ext>
                </a:extLst>
              </a:tr>
              <a:tr h="1255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Апробация модели сетевого взаимодействия в пилотном режиме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2025 –</a:t>
                      </a:r>
                    </a:p>
                    <a:p>
                      <a:r>
                        <a:rPr lang="ru-RU" dirty="0" smtClean="0"/>
                        <a:t>август 2026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механизмов сетевого взаимодействия. </a:t>
                      </a:r>
                    </a:p>
                    <a:p>
                      <a:r>
                        <a:rPr lang="ru-RU" dirty="0" smtClean="0"/>
                        <a:t>Экспериментальные</a:t>
                      </a:r>
                      <a:r>
                        <a:rPr lang="ru-RU" baseline="0" dirty="0" smtClean="0"/>
                        <a:t> п</a:t>
                      </a:r>
                      <a:r>
                        <a:rPr lang="ru-RU" dirty="0" smtClean="0"/>
                        <a:t>рограммы (вариативные модули) и УМК к</a:t>
                      </a:r>
                      <a:r>
                        <a:rPr lang="ru-RU" baseline="0" dirty="0" smtClean="0"/>
                        <a:t> ним</a:t>
                      </a:r>
                      <a:r>
                        <a:rPr lang="ru-RU" dirty="0" smtClean="0"/>
                        <a:t> по предмету «</a:t>
                      </a:r>
                      <a:r>
                        <a:rPr lang="ru-RU" dirty="0" smtClean="0"/>
                        <a:t>труд (технология)». 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Мониторинг «Удовлетворенность участников образовательного процесса реализацией вариативных модулей программы «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Труд (технология)».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882725"/>
                  </a:ext>
                </a:extLst>
              </a:tr>
              <a:tr h="74674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Основной этап: Полное внедрение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 2026 –</a:t>
                      </a:r>
                    </a:p>
                    <a:p>
                      <a:r>
                        <a:rPr lang="ru-RU" dirty="0" smtClean="0"/>
                        <a:t>июнь 2027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 программы (вариативные модули) и УМК к ним по предмету «</a:t>
                      </a:r>
                      <a:r>
                        <a:rPr lang="ru-RU" dirty="0" smtClean="0"/>
                        <a:t>труд (технология)».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Мониторинг «Качество трудового обучения». </a:t>
                      </a:r>
                    </a:p>
                    <a:p>
                      <a:r>
                        <a:rPr lang="ru-RU" dirty="0" smtClean="0"/>
                        <a:t>Распространение положительного опыта на другие школы: проведенные</a:t>
                      </a:r>
                      <a:r>
                        <a:rPr lang="ru-RU" baseline="0" dirty="0" smtClean="0"/>
                        <a:t> мастер-классы, стажировки, публикации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72737"/>
                  </a:ext>
                </a:extLst>
              </a:tr>
              <a:tr h="2123992">
                <a:tc>
                  <a:txBody>
                    <a:bodyPr/>
                    <a:lstStyle/>
                    <a:p>
                      <a:r>
                        <a:rPr lang="ru-RU" dirty="0" smtClean="0"/>
                        <a:t>Обобщающий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Июль 2027 -декабрь 2027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 программы (модули программ) и УМК к ним, кейсы, цифровые образовательные ресурсы.</a:t>
                      </a:r>
                    </a:p>
                    <a:p>
                      <a:r>
                        <a:rPr lang="ru-RU" dirty="0" smtClean="0"/>
                        <a:t>Мониторинги с разработанными критериями и показателями эффективности реализации программы «</a:t>
                      </a:r>
                      <a:r>
                        <a:rPr lang="ru-RU" dirty="0" smtClean="0"/>
                        <a:t>Труд (технология)».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Публикации с описанием лучших практик.</a:t>
                      </a:r>
                    </a:p>
                    <a:p>
                      <a:r>
                        <a:rPr lang="ru-RU" dirty="0" smtClean="0"/>
                        <a:t>Пакет </a:t>
                      </a:r>
                      <a:r>
                        <a:rPr lang="ru-RU" dirty="0" err="1" smtClean="0"/>
                        <a:t>профориентационных</a:t>
                      </a:r>
                      <a:r>
                        <a:rPr lang="ru-RU" dirty="0" smtClean="0"/>
                        <a:t> продуктов (профпробы, видео, положения конкурсов и сценарии мероприятий). </a:t>
                      </a:r>
                    </a:p>
                    <a:p>
                      <a:r>
                        <a:rPr lang="ru-RU" dirty="0" smtClean="0"/>
                        <a:t>Виртуальный кабинет профориентации.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3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1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78" y="857000"/>
            <a:ext cx="11449280" cy="98763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26572"/>
              </p:ext>
            </p:extLst>
          </p:nvPr>
        </p:nvGraphicFramePr>
        <p:xfrm>
          <a:off x="191251" y="1914199"/>
          <a:ext cx="11554692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413">
                  <a:extLst>
                    <a:ext uri="{9D8B030D-6E8A-4147-A177-3AD203B41FA5}">
                      <a16:colId xmlns:a16="http://schemas.microsoft.com/office/drawing/2014/main" val="2843223041"/>
                    </a:ext>
                  </a:extLst>
                </a:gridCol>
                <a:gridCol w="1594025">
                  <a:extLst>
                    <a:ext uri="{9D8B030D-6E8A-4147-A177-3AD203B41FA5}">
                      <a16:colId xmlns:a16="http://schemas.microsoft.com/office/drawing/2014/main" val="3228640994"/>
                    </a:ext>
                  </a:extLst>
                </a:gridCol>
                <a:gridCol w="8167254">
                  <a:extLst>
                    <a:ext uri="{9D8B030D-6E8A-4147-A177-3AD203B41FA5}">
                      <a16:colId xmlns:a16="http://schemas.microsoft.com/office/drawing/2014/main" val="758607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6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Организационный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Январь 2025-</a:t>
                      </a:r>
                    </a:p>
                    <a:p>
                      <a:r>
                        <a:rPr lang="ru-RU" sz="1600" dirty="0" smtClean="0"/>
                        <a:t>август 2025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Разработка нормативной базы для организации сетевого взаимодействия.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Разработка документов организации функционирования сети.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Укрепление материально-технической базы «Центра профориентации - ресурсного центра».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Мониторинг потребностей по повышению квалификации педагогов, реализующих программу «Труд (технология)».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Разработка материалов (программ вариативных модулей и УМК к ним).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Разработка мониторингов.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597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Апробация модели сетевого взаимодействия в пилотном режиме (начало этапа)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Сентябрь 2025 –</a:t>
                      </a:r>
                    </a:p>
                    <a:p>
                      <a:r>
                        <a:rPr lang="ru-RU" sz="1600" dirty="0" smtClean="0"/>
                        <a:t>декабрь 2025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Реализация</a:t>
                      </a:r>
                      <a:r>
                        <a:rPr lang="ru-RU" baseline="0" dirty="0" smtClean="0"/>
                        <a:t> модели сетевого взаимодействия.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Реализация программ вариативных модулей программы «</a:t>
                      </a:r>
                      <a:r>
                        <a:rPr lang="ru-RU" baseline="0" dirty="0" smtClean="0"/>
                        <a:t>Труд (технология)». </a:t>
                      </a:r>
                      <a:endParaRPr lang="ru-RU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Мониторинг удовлетворенности участников образовательного процесса.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19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368" y="7149926"/>
            <a:ext cx="10515600" cy="4351338"/>
          </a:xfrm>
        </p:spPr>
        <p:txBody>
          <a:bodyPr/>
          <a:lstStyle/>
          <a:p>
            <a:r>
              <a:rPr lang="ru-RU" dirty="0" smtClean="0"/>
              <a:t>Этапы – пишем только самое основное. Можно сразу показать в таблице задачи - этапы. </a:t>
            </a:r>
          </a:p>
          <a:p>
            <a:r>
              <a:rPr lang="ru-RU" dirty="0" smtClean="0"/>
              <a:t>Можно так: 1 столбик Этапы - а 2-й столбик - результаты, которые прогнозируются. </a:t>
            </a:r>
          </a:p>
          <a:p>
            <a:r>
              <a:rPr lang="ru-RU" dirty="0" smtClean="0"/>
              <a:t>Например: 1 столбик – подготовительный этап; 2 столбик - конкретизированы понятия такие-то…./созданы документы такие-то, разработана методика такая, проведен опрос такой и т.п. </a:t>
            </a:r>
          </a:p>
          <a:p>
            <a:r>
              <a:rPr lang="ru-RU" dirty="0" smtClean="0"/>
              <a:t>Таблицу можно предварительно сделать в </a:t>
            </a:r>
            <a:r>
              <a:rPr lang="ru-RU" dirty="0" err="1" smtClean="0"/>
              <a:t>ворде</a:t>
            </a:r>
            <a:r>
              <a:rPr lang="ru-RU" dirty="0" smtClean="0"/>
              <a:t>, потом сделать скриншот, тогда они компактны и не «разъедутся» на слайде, можно </a:t>
            </a:r>
            <a:r>
              <a:rPr lang="ru-RU" dirty="0" err="1" smtClean="0"/>
              <a:t>инфографику</a:t>
            </a:r>
            <a:r>
              <a:rPr lang="ru-RU" dirty="0" smtClean="0"/>
              <a:t> и проч.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82539"/>
            <a:ext cx="11449280" cy="987638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4805" y="1872618"/>
            <a:ext cx="98384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Нормативные документы, регламентирующие деятельность сети: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Регламенты и процедуры взаимодействия участников.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Материалы для мониторингов.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Методические материалы и разработки: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Модульные программы трудового обучения с использованием ресурсов центра.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Готовые кейсы, лабораторные работы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практические задания с использованием оборудования центра.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Система оценивания различных видов работ по реализуемым модулям программы «Труд (технология)».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Цифровые образовательные ресурсы.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Видеоуроки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 различным разделам трудового обучения.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Виртуальные пособия для отработки практических навыков.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Виртуальный кабинет профориентации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Профориентационные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продукты.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Программы профессиональных проб и мастер-классов.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Каталоги востребованных профессий и специальностей региона.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Основные мероприятия программы реализации проекта 2025 год: </a:t>
            </a:r>
          </a:p>
          <a:p>
            <a:r>
              <a:rPr lang="ru-RU" dirty="0" smtClean="0"/>
              <a:t>Проведение рабочих совещаний. Создана рабочая группа. </a:t>
            </a:r>
          </a:p>
          <a:p>
            <a:r>
              <a:rPr lang="ru-RU" dirty="0" smtClean="0"/>
              <a:t>Проведение методических совещаний. Сформирован пакет нормативных документов, регламентирующих деятельность сети. </a:t>
            </a:r>
          </a:p>
          <a:p>
            <a:r>
              <a:rPr lang="ru-RU" dirty="0" smtClean="0"/>
              <a:t>Подписаны распоряжения КО Кировского района. Определены участники пилотного проекта.</a:t>
            </a:r>
          </a:p>
          <a:p>
            <a:r>
              <a:rPr lang="ru-RU" dirty="0" smtClean="0"/>
              <a:t>Опробованы механизмы сетевого взаимодействия. Начало работы по реализации программы, составление сетевого расписания, назначение ответственных, заключение договоров и т.д.</a:t>
            </a:r>
          </a:p>
          <a:p>
            <a:r>
              <a:rPr lang="ru-RU" dirty="0" smtClean="0"/>
              <a:t>Работа методической группы. Созданы вариативные  программы (модули) по предмету труд. </a:t>
            </a:r>
          </a:p>
          <a:p>
            <a:r>
              <a:rPr lang="ru-RU" dirty="0" smtClean="0"/>
              <a:t>Работа педагогического коллектива. Начата работа по реализации модулей в экспериментальном режиме.</a:t>
            </a:r>
          </a:p>
          <a:p>
            <a:r>
              <a:rPr lang="ru-RU" dirty="0" smtClean="0"/>
              <a:t>Проведен мониторинг удовлетворенности участников образовательного процесса реализацией вариативных модулей программы «</a:t>
            </a:r>
            <a:r>
              <a:rPr lang="ru-RU" dirty="0" smtClean="0"/>
              <a:t>Труд (технология)».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760" y="763481"/>
            <a:ext cx="1144928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1651</Words>
  <Application>Microsoft Office PowerPoint</Application>
  <PresentationFormat>Широкоэкранный</PresentationFormat>
  <Paragraphs>162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37</cp:revision>
  <dcterms:created xsi:type="dcterms:W3CDTF">2025-02-13T07:55:51Z</dcterms:created>
  <dcterms:modified xsi:type="dcterms:W3CDTF">2025-02-17T09:45:40Z</dcterms:modified>
</cp:coreProperties>
</file>